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3" r:id="rId5"/>
    <p:sldId id="262" r:id="rId6"/>
    <p:sldId id="257" r:id="rId7"/>
    <p:sldId id="258" r:id="rId8"/>
    <p:sldId id="264" r:id="rId9"/>
    <p:sldId id="265" r:id="rId10"/>
    <p:sldId id="275" r:id="rId11"/>
    <p:sldId id="261" r:id="rId12"/>
    <p:sldId id="272" r:id="rId13"/>
    <p:sldId id="259" r:id="rId14"/>
    <p:sldId id="260" r:id="rId15"/>
  </p:sldIdLst>
  <p:sldSz cx="6858000" cy="9903460" type="A4"/>
  <p:notesSz cx="7103745" cy="1023429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20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7C3"/>
    <a:srgbClr val="F4D6BC"/>
    <a:srgbClr val="BADFCC"/>
    <a:srgbClr val="EDD578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3119"/>
        <p:guide pos="20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metabolite  class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figure 2b  </a:t>
            </a:r>
            <a:r>
              <a:rPr lang="zh-CN" altLang="en-US"/>
              <a:t>分开</a:t>
            </a:r>
            <a:r>
              <a:rPr lang="en-US" altLang="zh-CN"/>
              <a:t>microbiome derived</a:t>
            </a:r>
            <a:r>
              <a:rPr lang="zh-CN" altLang="en-US"/>
              <a:t>代谢物的</a:t>
            </a:r>
            <a:r>
              <a:rPr lang="en-US" altLang="zh-CN"/>
              <a:t>adonis      a </a:t>
            </a:r>
            <a:r>
              <a:rPr lang="zh-CN" altLang="en-US"/>
              <a:t>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5" y="677464"/>
            <a:ext cx="5798209" cy="5911180"/>
          </a:xfrm>
        </p:spPr>
        <p:txBody>
          <a:bodyPr anchor="b">
            <a:norm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5798208" cy="9351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6848475"/>
            <a:ext cx="2874010" cy="17913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45" y="5573395"/>
            <a:ext cx="872490" cy="110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69215" y="-80010"/>
            <a:ext cx="1504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3206115"/>
            <a:ext cx="2306955" cy="1988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20" y="467995"/>
            <a:ext cx="2406015" cy="24085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60325" y="18478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a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5620" y="20574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b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90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c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r="4557"/>
          <a:stretch>
            <a:fillRect/>
          </a:stretch>
        </p:blipFill>
        <p:spPr>
          <a:xfrm>
            <a:off x="2360930" y="3169285"/>
            <a:ext cx="4253230" cy="2194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10" y="3877310"/>
            <a:ext cx="405130" cy="7181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590" y="540639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e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5190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EDD578"/>
                </a:solidFill>
                <a:latin typeface="Helvetica Regular" charset="0"/>
                <a:cs typeface="Helvetica Regular" charset="0"/>
              </a:rPr>
              <a:t>Gut</a:t>
            </a:r>
            <a:endParaRPr lang="en-US" altLang="zh-CN" sz="1200">
              <a:solidFill>
                <a:srgbClr val="EDD578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83075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ADFCC"/>
                </a:solidFill>
                <a:latin typeface="Helvetica Regular" charset="0"/>
                <a:cs typeface="Helvetica Regular" charset="0"/>
              </a:rPr>
              <a:t>Oral</a:t>
            </a:r>
            <a:endParaRPr lang="en-US" altLang="zh-CN" sz="1200">
              <a:solidFill>
                <a:srgbClr val="BADFC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83175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4D6BC"/>
                </a:solidFill>
                <a:latin typeface="Helvetica Regular" charset="0"/>
                <a:cs typeface="Helvetica Regular" charset="0"/>
              </a:rPr>
              <a:t>Skin</a:t>
            </a:r>
            <a:endParaRPr lang="en-US" altLang="zh-CN" sz="1200">
              <a:solidFill>
                <a:srgbClr val="F4D6B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19470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397C3"/>
                </a:solidFill>
                <a:latin typeface="Helvetica Regular" charset="0"/>
                <a:cs typeface="Helvetica Regular" charset="0"/>
              </a:rPr>
              <a:t>Nasal</a:t>
            </a:r>
            <a:endParaRPr lang="en-US" altLang="zh-CN" sz="1200">
              <a:solidFill>
                <a:srgbClr val="B397C3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2395" y="53638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f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1705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d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93185" y="6613525"/>
            <a:ext cx="62738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h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5783580"/>
            <a:ext cx="3973195" cy="261048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5568950"/>
            <a:ext cx="1679575" cy="11537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91735" y="532066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g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内容占位符 5"/>
          <p:cNvPicPr>
            <a:picLocks noChangeAspect="1"/>
          </p:cNvPicPr>
          <p:nvPr/>
        </p:nvPicPr>
        <p:blipFill>
          <a:blip r:embed="rId9"/>
          <a:srcRect b="2634"/>
          <a:stretch>
            <a:fillRect/>
          </a:stretch>
        </p:blipFill>
        <p:spPr>
          <a:xfrm>
            <a:off x="138430" y="481330"/>
            <a:ext cx="369252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730" y="1007745"/>
            <a:ext cx="1389380" cy="28016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rcRect l="5174" t="2712" r="5159" b="2382"/>
          <a:stretch>
            <a:fillRect/>
          </a:stretch>
        </p:blipFill>
        <p:spPr>
          <a:xfrm>
            <a:off x="263525" y="167640"/>
            <a:ext cx="4849495" cy="41402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3525" y="463296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04135" y="624522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165" y="626681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90880" y="492506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794510" y="492125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69620" y="641096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01370" y="498030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70000" y="641096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556260" y="51911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0.23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20875" y="53943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8410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1574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8635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338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7310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177673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5184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 flipH="1">
            <a:off x="78359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276350" y="90030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0.51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031105" y="462089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101715" y="623316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28745" y="625475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4188460" y="491299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 flipV="1">
            <a:off x="5292090" y="490918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67200" y="639889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任意多边形 46"/>
          <p:cNvSpPr/>
          <p:nvPr/>
        </p:nvSpPr>
        <p:spPr>
          <a:xfrm flipH="1">
            <a:off x="4298950" y="496824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05396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12457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95160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421132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531495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29006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flipH="1">
            <a:off x="432181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0" y="-31750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a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98745" y="72834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b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63525" y="425132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c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73500" y="425259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d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010" y="-13335"/>
            <a:ext cx="239776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Oral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165350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Gut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464685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Metabolome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96975" y="4357370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71695" y="434403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6690" y="6543040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17900" y="6555105"/>
            <a:ext cx="1249045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Lancefieldella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03755" y="654304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988050" y="6517005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PAGIn</a:t>
            </a:r>
            <a:endParaRPr lang="zh-CN" altLang="en-US" sz="1200"/>
          </a:p>
        </p:txBody>
      </p:sp>
      <p:sp>
        <p:nvSpPr>
          <p:cNvPr id="113" name="文本框 112"/>
          <p:cNvSpPr txBox="1"/>
          <p:nvPr/>
        </p:nvSpPr>
        <p:spPr>
          <a:xfrm>
            <a:off x="413385" y="695198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e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73500" y="693991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f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172845" y="6932295"/>
            <a:ext cx="12287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Phocaeicola</a:t>
            </a:r>
            <a:endParaRPr lang="zh-CN" altLang="en-US" sz="1200" i="1"/>
          </a:p>
        </p:txBody>
      </p:sp>
      <p:sp>
        <p:nvSpPr>
          <p:cNvPr id="116" name="文本框 115"/>
          <p:cNvSpPr txBox="1"/>
          <p:nvPr/>
        </p:nvSpPr>
        <p:spPr>
          <a:xfrm>
            <a:off x="4635500" y="694690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Coraliomargarita</a:t>
            </a:r>
            <a:endParaRPr lang="zh-CN" altLang="en-US" sz="1200" i="1"/>
          </a:p>
        </p:txBody>
      </p:sp>
      <p:sp>
        <p:nvSpPr>
          <p:cNvPr id="117" name="文本框 116"/>
          <p:cNvSpPr txBox="1"/>
          <p:nvPr/>
        </p:nvSpPr>
        <p:spPr>
          <a:xfrm>
            <a:off x="-19685" y="911987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Granulivatella</a:t>
            </a:r>
            <a:endParaRPr lang="zh-CN" altLang="en-US" sz="1200" i="1"/>
          </a:p>
        </p:txBody>
      </p:sp>
      <p:sp>
        <p:nvSpPr>
          <p:cNvPr id="118" name="文本框 117"/>
          <p:cNvSpPr txBox="1"/>
          <p:nvPr/>
        </p:nvSpPr>
        <p:spPr>
          <a:xfrm>
            <a:off x="3663950" y="911352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Aminipila</a:t>
            </a:r>
            <a:endParaRPr lang="zh-CN" altLang="en-US" sz="1200" i="1"/>
          </a:p>
        </p:txBody>
      </p:sp>
      <p:sp>
        <p:nvSpPr>
          <p:cNvPr id="119" name="文本框 118"/>
          <p:cNvSpPr txBox="1"/>
          <p:nvPr/>
        </p:nvSpPr>
        <p:spPr>
          <a:xfrm>
            <a:off x="5885180" y="909955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Piperidine</a:t>
            </a:r>
            <a:endParaRPr lang="zh-CN" altLang="en-US" sz="1200"/>
          </a:p>
        </p:txBody>
      </p:sp>
      <p:sp>
        <p:nvSpPr>
          <p:cNvPr id="120" name="文本框 119"/>
          <p:cNvSpPr txBox="1"/>
          <p:nvPr/>
        </p:nvSpPr>
        <p:spPr>
          <a:xfrm>
            <a:off x="1937385" y="9111615"/>
            <a:ext cx="1725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Paracetamol sulfate</a:t>
            </a:r>
            <a:endParaRPr lang="zh-CN" altLang="en-US" sz="1200"/>
          </a:p>
        </p:txBody>
      </p:sp>
      <p:sp>
        <p:nvSpPr>
          <p:cNvPr id="122" name="椭圆 121"/>
          <p:cNvSpPr/>
          <p:nvPr/>
        </p:nvSpPr>
        <p:spPr>
          <a:xfrm>
            <a:off x="1690370" y="9426575"/>
            <a:ext cx="199390" cy="19939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948305" y="9426575"/>
            <a:ext cx="199390" cy="19939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4174490" y="9413240"/>
            <a:ext cx="199390" cy="1993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854200" y="9413240"/>
            <a:ext cx="1365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Oral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136265" y="9404350"/>
            <a:ext cx="10420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Gut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384040" y="9395460"/>
            <a:ext cx="958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Metabolite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 rot="18240000">
            <a:off x="556895" y="77228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-0.25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 rot="3360000">
            <a:off x="1910080" y="7947660"/>
            <a:ext cx="104267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-0.59 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775835" y="637476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 rot="18240000">
            <a:off x="4062095" y="51549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0.02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 rot="3360000">
            <a:off x="5426710" y="53581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795520" y="902081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0.50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 rot="18240000">
            <a:off x="4081780" y="78009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0.71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 rot="3360000">
            <a:off x="5446395" y="80041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66945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243330" y="80740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780280" y="80422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0.028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55945" y="-3175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5 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5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607820" y="560705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78430" y="721931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5460" y="724090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65175" y="589915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868805" y="589534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" y="738505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75665" y="595439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44295" y="738505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0.64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630555" y="61652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95170" y="63684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2705" y="645604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52855" y="5125085"/>
            <a:ext cx="171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	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r>
              <a:rPr lang="en-US" altLang="zh-CN" sz="1200" i="1">
                <a:latin typeface="Arial Italic" panose="020B0604020202090204" charset="0"/>
                <a:cs typeface="Arial Italic" panose="020B0604020202090204" charset="0"/>
              </a:rPr>
              <a:t>  </a:t>
            </a:r>
            <a:endParaRPr lang="en-US" altLang="zh-CN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6995" y="7510780"/>
            <a:ext cx="870585" cy="26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78050" y="750443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6660" y="558990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97270" y="720217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24300" y="722376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184015" y="588200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5287645" y="587819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262755" y="736790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 flipH="1">
            <a:off x="4294505" y="593725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63135" y="736790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-0.02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0.77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 rot="3360000">
            <a:off x="5414010" y="63512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0.40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1545" y="643890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0.08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90110" y="531431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9825" y="7499985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56300" y="7489190"/>
            <a:ext cx="88900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PAGln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 rot="18240000">
            <a:off x="3958590" y="62693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436880"/>
            <a:ext cx="6400165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387475"/>
            <a:ext cx="6607175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3714115"/>
            <a:ext cx="2000250" cy="24498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70" y="3854450"/>
            <a:ext cx="3284855" cy="2194560"/>
          </a:xfrm>
          <a:prstGeom prst="rect">
            <a:avLst/>
          </a:prstGeom>
        </p:spPr>
      </p:pic>
      <p:pic>
        <p:nvPicPr>
          <p:cNvPr id="51" name="内容占位符 5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760" y="363220"/>
            <a:ext cx="5528945" cy="2930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317" t="4266" r="2696" b="3290"/>
          <a:stretch>
            <a:fillRect/>
          </a:stretch>
        </p:blipFill>
        <p:spPr>
          <a:xfrm>
            <a:off x="447040" y="5909945"/>
            <a:ext cx="5715000" cy="2581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Figure2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963" t="17852" r="22000" b="13861"/>
          <a:stretch>
            <a:fillRect/>
          </a:stretch>
        </p:blipFill>
        <p:spPr>
          <a:xfrm>
            <a:off x="140970" y="2319020"/>
            <a:ext cx="3487420" cy="3721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15" y="4546600"/>
            <a:ext cx="1235710" cy="1235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546600"/>
            <a:ext cx="1242695" cy="12357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585" y="140970"/>
            <a:ext cx="2177415" cy="21774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" y="496570"/>
            <a:ext cx="2177415" cy="16941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130" y="201295"/>
            <a:ext cx="2078990" cy="20605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548890"/>
            <a:ext cx="18948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rcRect l="6898" t="11047" r="7125" b="7712"/>
          <a:stretch>
            <a:fillRect/>
          </a:stretch>
        </p:blipFill>
        <p:spPr>
          <a:xfrm>
            <a:off x="172085" y="86995"/>
            <a:ext cx="6685915" cy="631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6053455"/>
            <a:ext cx="5524500" cy="171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7784465"/>
            <a:ext cx="101155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7784465"/>
            <a:ext cx="1017270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" y="7771130"/>
            <a:ext cx="988060" cy="1000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75" y="7771130"/>
            <a:ext cx="1012190" cy="10007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7796530"/>
            <a:ext cx="992505" cy="9950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205" y="7796530"/>
            <a:ext cx="992505" cy="1002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685" y="5356860"/>
            <a:ext cx="2901315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87960"/>
            <a:ext cx="6398260" cy="2581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802640"/>
            <a:ext cx="1120775" cy="1351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" y="4405630"/>
            <a:ext cx="3068955" cy="900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25" y="2858135"/>
            <a:ext cx="3003550" cy="2498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" y="5498465"/>
            <a:ext cx="3068955" cy="24155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3 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60045" y="2917190"/>
            <a:ext cx="1644650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6775" y="2900680"/>
            <a:ext cx="164465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97" y="294719"/>
            <a:ext cx="2845356" cy="1377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95077"/>
            <a:ext cx="2891790" cy="1378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7" y="1865630"/>
            <a:ext cx="2829639" cy="13787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841341"/>
            <a:ext cx="2877145" cy="144625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" y="3831590"/>
            <a:ext cx="205930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525" y="3688715"/>
            <a:ext cx="1922145" cy="1915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3688715"/>
            <a:ext cx="1922145" cy="194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6831" y="3619222"/>
            <a:ext cx="1694498" cy="212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90">
                <a:solidFill>
                  <a:srgbClr val="9E70B4"/>
                </a:solidFill>
                <a:latin typeface="Helvetica" pitchFamily="2" charset="0"/>
                <a:cs typeface="Helvetica" pitchFamily="2" charset="0"/>
              </a:rPr>
              <a:t>FBIP Cohort </a:t>
            </a:r>
            <a:endParaRPr lang="en-US" altLang="zh-CN" sz="790">
              <a:solidFill>
                <a:srgbClr val="9E70B4"/>
              </a:solidFill>
              <a:latin typeface="Helvetica" pitchFamily="2" charset="0"/>
              <a:cs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3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676275"/>
            <a:ext cx="1920875" cy="1918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676275"/>
            <a:ext cx="4217035" cy="2522855"/>
          </a:xfrm>
          <a:prstGeom prst="rect">
            <a:avLst/>
          </a:prstGeom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10988"/>
          <a:stretch>
            <a:fillRect/>
          </a:stretch>
        </p:blipFill>
        <p:spPr>
          <a:xfrm>
            <a:off x="-52070" y="4951730"/>
            <a:ext cx="4286250" cy="2680970"/>
          </a:xfrm>
          <a:prstGeom prst="rect">
            <a:avLst/>
          </a:prstGeom>
        </p:spPr>
      </p:pic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76395" y="5078730"/>
            <a:ext cx="2821305" cy="11061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5" y="6367780"/>
            <a:ext cx="2763520" cy="10941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4610" y="3463290"/>
            <a:ext cx="349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0570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不同</a:t>
            </a:r>
            <a:r>
              <a:rPr lang="en-US" altLang="zh-CN"/>
              <a:t>HMDBclass</a:t>
            </a:r>
            <a:r>
              <a:rPr lang="zh-CN" altLang="en-US"/>
              <a:t>的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61765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微生物来源的</a:t>
            </a:r>
            <a:r>
              <a:rPr lang="zh-CN" altLang="en-US"/>
              <a:t>情况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940" y="298450"/>
            <a:ext cx="5861685" cy="2290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5067300"/>
            <a:ext cx="5947410" cy="234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" y="7529195"/>
            <a:ext cx="6858000" cy="2473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2631440"/>
            <a:ext cx="5914390" cy="2320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380365"/>
            <a:ext cx="3159760" cy="2258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10" y="421640"/>
            <a:ext cx="2520315" cy="2258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4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commondata" val="eyJoZGlkIjoiN2YwZTIyMzBiMDdkYzc2ZDBjN2NhMjI0N2Q2Y2Y2M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WPS 演示</Application>
  <PresentationFormat>宽屏</PresentationFormat>
  <Paragraphs>166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Arial Bold</vt:lpstr>
      <vt:lpstr>Helvetica Regular</vt:lpstr>
      <vt:lpstr>Helvetica</vt:lpstr>
      <vt:lpstr>Arial Regular</vt:lpstr>
      <vt:lpstr>Arial Italic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香彬</cp:lastModifiedBy>
  <cp:revision>20</cp:revision>
  <dcterms:created xsi:type="dcterms:W3CDTF">2025-04-14T06:02:59Z</dcterms:created>
  <dcterms:modified xsi:type="dcterms:W3CDTF">2025-04-14T06:02:59Z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F84BF1153158BA373053CA672FBF3AF3_41</vt:lpwstr>
  </property>
</Properties>
</file>